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8" r:id="rId3"/>
    <p:sldId id="259" r:id="rId4"/>
    <p:sldId id="316" r:id="rId5"/>
    <p:sldId id="302" r:id="rId6"/>
    <p:sldId id="303" r:id="rId7"/>
    <p:sldId id="343" r:id="rId8"/>
    <p:sldId id="344" r:id="rId9"/>
    <p:sldId id="354" r:id="rId10"/>
    <p:sldId id="321" r:id="rId11"/>
    <p:sldId id="322" r:id="rId12"/>
    <p:sldId id="325" r:id="rId13"/>
    <p:sldId id="353" r:id="rId14"/>
    <p:sldId id="329" r:id="rId15"/>
    <p:sldId id="328" r:id="rId16"/>
    <p:sldId id="345" r:id="rId17"/>
    <p:sldId id="334" r:id="rId18"/>
    <p:sldId id="346" r:id="rId19"/>
    <p:sldId id="347" r:id="rId20"/>
    <p:sldId id="348" r:id="rId21"/>
    <p:sldId id="349" r:id="rId22"/>
    <p:sldId id="350" r:id="rId23"/>
    <p:sldId id="335" r:id="rId24"/>
    <p:sldId id="351" r:id="rId25"/>
    <p:sldId id="355" r:id="rId26"/>
    <p:sldId id="286" r:id="rId27"/>
    <p:sldId id="308" r:id="rId28"/>
    <p:sldId id="287" r:id="rId29"/>
    <p:sldId id="289" r:id="rId30"/>
    <p:sldId id="338" r:id="rId31"/>
    <p:sldId id="340" r:id="rId32"/>
    <p:sldId id="290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 autoAdjust="0"/>
  </p:normalViewPr>
  <p:slideViewPr>
    <p:cSldViewPr snapToGrid="0">
      <p:cViewPr varScale="1">
        <p:scale>
          <a:sx n="68" d="100"/>
          <a:sy n="68" d="100"/>
        </p:scale>
        <p:origin x="42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2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8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FCE7A-CCFA-475E-A0AC-3330499E61CA}" type="datetimeFigureOut">
              <a:rPr lang="cs-CZ" smtClean="0"/>
              <a:pPr/>
              <a:t>05.02.2018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29781-C0C1-4221-ABD1-5E2B746CBD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044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1122363"/>
            <a:ext cx="10515600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10515600" cy="41337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838200" y="410748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5823155"/>
            <a:ext cx="2581405" cy="39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17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2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Úvodní sníme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1122363"/>
            <a:ext cx="10515600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10515600" cy="41337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838200" y="410748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5823155"/>
            <a:ext cx="2581405" cy="39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22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1122363"/>
            <a:ext cx="10515600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10515600" cy="41337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838200" y="410748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5823155"/>
            <a:ext cx="2581405" cy="39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15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www.sportinvest.cz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4CF-577E-4044-9904-03079CABE3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7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části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3260035"/>
            <a:ext cx="7894707" cy="2201313"/>
          </a:xfrm>
        </p:spPr>
        <p:txBody>
          <a:bodyPr anchor="t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1" y="5937338"/>
            <a:ext cx="1441536" cy="22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3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Záhlaví části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3260035"/>
            <a:ext cx="7894707" cy="2213839"/>
          </a:xfrm>
        </p:spPr>
        <p:txBody>
          <a:bodyPr anchor="t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1" y="5937338"/>
            <a:ext cx="1441536" cy="22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591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Záhlaví části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1850" y="3260035"/>
            <a:ext cx="7894707" cy="2163735"/>
          </a:xfrm>
        </p:spPr>
        <p:txBody>
          <a:bodyPr anchor="t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84874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www.sportinvest.cz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442575"/>
            <a:ext cx="5181600" cy="37343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2442575"/>
            <a:ext cx="5181600" cy="37343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4CF-577E-4044-9904-03079CABE3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66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www.sportinvest.cz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14CF-577E-4044-9904-03079CABE3E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38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9301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2435087"/>
            <a:ext cx="10515600" cy="3677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www.sportinvest.cz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14CF-577E-4044-9904-03079CABE3E7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7651" y="477010"/>
            <a:ext cx="1477617" cy="228218"/>
          </a:xfrm>
          <a:prstGeom prst="rect">
            <a:avLst/>
          </a:prstGeom>
        </p:spPr>
      </p:pic>
      <p:cxnSp>
        <p:nvCxnSpPr>
          <p:cNvPr id="9" name="Přímá spojnice 8"/>
          <p:cNvCxnSpPr/>
          <p:nvPr/>
        </p:nvCxnSpPr>
        <p:spPr>
          <a:xfrm>
            <a:off x="924339" y="824948"/>
            <a:ext cx="10346635" cy="0"/>
          </a:xfrm>
          <a:prstGeom prst="line">
            <a:avLst/>
          </a:prstGeom>
          <a:ln>
            <a:solidFill>
              <a:srgbClr val="001E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721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61" r:id="rId3"/>
    <p:sldLayoutId id="2147483650" r:id="rId4"/>
    <p:sldLayoutId id="2147483651" r:id="rId5"/>
    <p:sldLayoutId id="2147483659" r:id="rId6"/>
    <p:sldLayoutId id="2147483660" r:id="rId7"/>
    <p:sldLayoutId id="2147483652" r:id="rId8"/>
    <p:sldLayoutId id="2147483654" r:id="rId9"/>
    <p:sldLayoutId id="2147483655" r:id="rId10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1E4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1E4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1E4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1E4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E4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E4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2.png"/><Relationship Id="rId4" Type="http://schemas.openxmlformats.org/officeDocument/2006/relationships/image" Target="../media/image3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2.png"/><Relationship Id="rId4" Type="http://schemas.openxmlformats.org/officeDocument/2006/relationships/image" Target="../media/image3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2.png"/><Relationship Id="rId4" Type="http://schemas.openxmlformats.org/officeDocument/2006/relationships/image" Target="../media/image3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forms/d/e/1FAIpQLScVoGuhlJnVjBF4QxhnPzQqGa6lDyrikqPis-YpcNZ3dKfWFQ/viewform?usp=sf_link" TargetMode="External"/><Relationship Id="rId3" Type="http://schemas.openxmlformats.org/officeDocument/2006/relationships/hyperlink" Target="https://www.facebook.com/jrnbacz/" TargetMode="External"/><Relationship Id="rId7" Type="http://schemas.openxmlformats.org/officeDocument/2006/relationships/hyperlink" Target="https://docs.google.com/forms/d/e/1FAIpQLSePbBDZMqfCBWLhjbsaIthy15am_1jrXppes-KZYy8dmd2uGQ/viewform?usp=sf_link" TargetMode="External"/><Relationship Id="rId2" Type="http://schemas.openxmlformats.org/officeDocument/2006/relationships/hyperlink" Target="http://www.jrnbaleague.cz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jrnbaleague.cz/wp-content/uploads/2017/02/jr.-NBA-League-PROPOZICE_2017.pdf" TargetMode="External"/><Relationship Id="rId5" Type="http://schemas.openxmlformats.org/officeDocument/2006/relationships/hyperlink" Target="http://www.jrnbaleague.cz/wp-content/uploads/2018/02/PROPOZICE-2018-Kvalifikace-%C5%A0BL.pdf" TargetMode="External"/><Relationship Id="rId10" Type="http://schemas.openxmlformats.org/officeDocument/2006/relationships/image" Target="../media/image22.png"/><Relationship Id="rId4" Type="http://schemas.openxmlformats.org/officeDocument/2006/relationships/hyperlink" Target="http://sport.tn.nova.cz/clanek/juniorska-nba.html" TargetMode="External"/><Relationship Id="rId9" Type="http://schemas.openxmlformats.org/officeDocument/2006/relationships/hyperlink" Target="http://www.jrnbaleague.cz/prihlasovaci-formular-2017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jnovotny@cbf.cz" TargetMode="External"/><Relationship Id="rId2" Type="http://schemas.openxmlformats.org/officeDocument/2006/relationships/hyperlink" Target="mailto:tomas.pravenec@sport-invest.cz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803252"/>
          </a:xfrm>
        </p:spPr>
        <p:txBody>
          <a:bodyPr/>
          <a:lstStyle/>
          <a:p>
            <a:r>
              <a:rPr lang="cs-CZ" dirty="0"/>
              <a:t>Jr. NBA League a ČEPS Školní basketbalová liga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52055" y="4003820"/>
            <a:ext cx="10515600" cy="413371"/>
          </a:xfrm>
        </p:spPr>
        <p:txBody>
          <a:bodyPr>
            <a:noAutofit/>
          </a:bodyPr>
          <a:lstStyle/>
          <a:p>
            <a:r>
              <a:rPr lang="cs-CZ" dirty="0"/>
              <a:t>Představení projektu pro školy a kluby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65176" y="398001"/>
            <a:ext cx="2556378" cy="828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6950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Reference projektu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40293" y="2098745"/>
            <a:ext cx="10515600" cy="3677614"/>
          </a:xfrm>
        </p:spPr>
        <p:txBody>
          <a:bodyPr>
            <a:normAutofit/>
          </a:bodyPr>
          <a:lstStyle/>
          <a:p>
            <a:pPr>
              <a:buClr>
                <a:srgbClr val="001E45"/>
              </a:buClr>
            </a:pPr>
            <a:r>
              <a:rPr lang="cs-CZ" sz="2000" b="1" dirty="0">
                <a:solidFill>
                  <a:srgbClr val="0070C0"/>
                </a:solidFill>
              </a:rPr>
              <a:t>Jiří Welsch</a:t>
            </a:r>
            <a:r>
              <a:rPr lang="cs-CZ" sz="2000" b="1" dirty="0"/>
              <a:t> </a:t>
            </a:r>
            <a:r>
              <a:rPr lang="cs-CZ" sz="2000" dirty="0"/>
              <a:t>(ambasador projektu pro ČR): „</a:t>
            </a:r>
            <a:r>
              <a:rPr lang="cs-CZ" sz="2100" dirty="0"/>
              <a:t>Finále bylo po sportovní stránce jednoznačným vrcholem projektu a dalším skvělým zážitkem. Nejen pro mě, ale hlavně pro děti a rodiče a vlastně všechny, kdo se do té akce zapojili.“</a:t>
            </a:r>
            <a:endParaRPr lang="cs-CZ" sz="2000" dirty="0"/>
          </a:p>
          <a:p>
            <a:pPr>
              <a:buClr>
                <a:srgbClr val="001E45"/>
              </a:buClr>
            </a:pPr>
            <a:r>
              <a:rPr lang="cs-CZ" sz="2000" b="1" dirty="0">
                <a:solidFill>
                  <a:srgbClr val="0070C0"/>
                </a:solidFill>
              </a:rPr>
              <a:t>Jiří Novotný </a:t>
            </a:r>
            <a:r>
              <a:rPr lang="cs-CZ" sz="2000" dirty="0"/>
              <a:t>(koordinátor mládeže, ČBF): </a:t>
            </a:r>
            <a:r>
              <a:rPr lang="cs-CZ" sz="2100" dirty="0"/>
              <a:t>„Je skvělé sledovat sounáležitost škol se svými týmy. Některé v rámci výtvarné výchovy připravují transparenty, které pak vozí na utkání, další školy zase nechávají vyrobit speciální trička s logy, ve kterých spolužáci fandí svému týmu.“</a:t>
            </a:r>
          </a:p>
          <a:p>
            <a:pPr>
              <a:buClr>
                <a:srgbClr val="001E45"/>
              </a:buClr>
            </a:pPr>
            <a:r>
              <a:rPr lang="cs-CZ" sz="2000" b="1" dirty="0">
                <a:solidFill>
                  <a:srgbClr val="0070C0"/>
                </a:solidFill>
              </a:rPr>
              <a:t>Ticha Penicheiro </a:t>
            </a:r>
            <a:r>
              <a:rPr lang="cs-CZ" sz="2000" dirty="0"/>
              <a:t>(celosvětová ambasadorka projektu): </a:t>
            </a:r>
            <a:r>
              <a:rPr lang="cs-CZ" sz="2100" dirty="0"/>
              <a:t>„„Organizátoři udělali skvělou práci. Bylo vidět, že si to děti opravdu užily. Věřím, že to pomůže českému basketbalu k dalšímu růstu.“</a:t>
            </a:r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79EE7E4E-67D8-487F-810B-76584A764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010218" y="5619404"/>
            <a:ext cx="2441489" cy="789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1612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Ročník 2018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497FCE2-AFF2-4C6C-A586-5CA590E97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65176" y="398001"/>
            <a:ext cx="2556378" cy="828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8990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Ročník 2018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30866" y="2255700"/>
            <a:ext cx="10907344" cy="4019980"/>
          </a:xfrm>
        </p:spPr>
        <p:txBody>
          <a:bodyPr>
            <a:normAutofit/>
          </a:bodyPr>
          <a:lstStyle/>
          <a:p>
            <a:r>
              <a:rPr lang="cs-CZ" sz="2000" b="1" dirty="0"/>
              <a:t>Otevřená registrace </a:t>
            </a:r>
            <a:r>
              <a:rPr lang="cs-CZ" sz="2000" dirty="0"/>
              <a:t>pro všechny školy a kluby, které projeví zájem</a:t>
            </a:r>
          </a:p>
          <a:p>
            <a:r>
              <a:rPr lang="cs-CZ" sz="2000" dirty="0"/>
              <a:t>Kvalifikace pořádána jako samostatná </a:t>
            </a:r>
            <a:r>
              <a:rPr lang="cs-CZ" sz="2000" b="1" dirty="0"/>
              <a:t>Školní liga basketbalu (ŠLB) </a:t>
            </a:r>
            <a:r>
              <a:rPr lang="cs-CZ" sz="2000" dirty="0"/>
              <a:t>pod hlavičkou firmy ČEPS</a:t>
            </a:r>
          </a:p>
          <a:p>
            <a:r>
              <a:rPr lang="cs-CZ" sz="2000" dirty="0"/>
              <a:t>Stejný </a:t>
            </a:r>
            <a:r>
              <a:rPr lang="cs-CZ" sz="2000" b="1" dirty="0"/>
              <a:t>model jako loňský rok </a:t>
            </a:r>
            <a:r>
              <a:rPr lang="cs-CZ" sz="2000" dirty="0"/>
              <a:t>– kvalifikace (ŠLB) a hlavní soutěž Jr. NBA League</a:t>
            </a:r>
            <a:endParaRPr lang="cs-CZ" sz="2000" b="1" dirty="0"/>
          </a:p>
          <a:p>
            <a:r>
              <a:rPr lang="cs-CZ" sz="2000" b="1" dirty="0"/>
              <a:t>Nejlepších 30 týmů </a:t>
            </a:r>
            <a:r>
              <a:rPr lang="cs-CZ" sz="2000" dirty="0"/>
              <a:t>ze ŠLB se kvalifikuje do Jr. NBA League</a:t>
            </a:r>
          </a:p>
          <a:p>
            <a:r>
              <a:rPr lang="cs-CZ" sz="2000" dirty="0"/>
              <a:t>Model ŠLB určen dle počtu přihlášených škol a </a:t>
            </a:r>
            <a:r>
              <a:rPr lang="cs-CZ" sz="2000" b="1" dirty="0"/>
              <a:t>jejich geografické polohy</a:t>
            </a:r>
          </a:p>
          <a:p>
            <a:r>
              <a:rPr lang="cs-CZ" sz="2000" dirty="0"/>
              <a:t>Doba trvání ŠLB </a:t>
            </a:r>
            <a:r>
              <a:rPr lang="cs-CZ" sz="2000" b="1" dirty="0"/>
              <a:t>duben – květen</a:t>
            </a:r>
          </a:p>
          <a:p>
            <a:r>
              <a:rPr lang="cs-CZ" sz="2000" b="1" dirty="0"/>
              <a:t>Časová náročnost </a:t>
            </a:r>
            <a:r>
              <a:rPr lang="cs-CZ" sz="2000" dirty="0"/>
              <a:t>v kvalifikaci pro každou školu 2, maximálně 3 turnaje v případě vysokého počtu přihlášených škol (2 – 3 výukové dny)</a:t>
            </a:r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2530FB27-1385-4EF7-957E-C62EB4174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019645" y="5779660"/>
            <a:ext cx="2441489" cy="789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1612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Ročník 2018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42328" y="2154517"/>
            <a:ext cx="10907344" cy="4019980"/>
          </a:xfrm>
        </p:spPr>
        <p:txBody>
          <a:bodyPr>
            <a:normAutofit/>
          </a:bodyPr>
          <a:lstStyle/>
          <a:p>
            <a:r>
              <a:rPr lang="cs-CZ" sz="2000" dirty="0"/>
              <a:t>Již v kvalifikaci bude týmům vyplácen </a:t>
            </a:r>
            <a:r>
              <a:rPr lang="cs-CZ" sz="2000" b="1" dirty="0"/>
              <a:t>příspěvek</a:t>
            </a:r>
            <a:r>
              <a:rPr lang="cs-CZ" sz="2000" dirty="0"/>
              <a:t> </a:t>
            </a:r>
            <a:r>
              <a:rPr lang="cs-CZ" sz="2000" b="1" dirty="0"/>
              <a:t>na cestovné, </a:t>
            </a:r>
            <a:r>
              <a:rPr lang="cs-CZ" sz="2000" dirty="0"/>
              <a:t>pokud se bude hrát v jiném městě, než škola sídlí</a:t>
            </a:r>
          </a:p>
          <a:p>
            <a:r>
              <a:rPr lang="cs-CZ" sz="2000" dirty="0"/>
              <a:t>O výši </a:t>
            </a:r>
            <a:r>
              <a:rPr lang="cs-CZ" sz="2000" b="1" dirty="0"/>
              <a:t>příspěvku na cestovné </a:t>
            </a:r>
            <a:r>
              <a:rPr lang="cs-CZ" sz="2000" dirty="0"/>
              <a:t>v kvalifikaci (ŠLB) bude rozhodnuto </a:t>
            </a:r>
            <a:r>
              <a:rPr lang="cs-CZ" sz="2000" b="1" dirty="0"/>
              <a:t>před jejím zahájením </a:t>
            </a:r>
            <a:r>
              <a:rPr lang="cs-CZ" sz="2000" dirty="0"/>
              <a:t>dle určeného modelu a dle počtu zapojených škol</a:t>
            </a:r>
          </a:p>
          <a:p>
            <a:r>
              <a:rPr lang="cs-CZ" sz="2000" dirty="0"/>
              <a:t>Všem pořadatelům kvalifikace (ŠLB) bude poskytnut </a:t>
            </a:r>
            <a:r>
              <a:rPr lang="cs-CZ" sz="2000" b="1" dirty="0"/>
              <a:t>příspěvek na pronájem hal</a:t>
            </a:r>
            <a:r>
              <a:rPr lang="cs-CZ" sz="2000" dirty="0"/>
              <a:t>, jehož výše bude určena po stanovení herního systému kvalifikace (ŠLB)</a:t>
            </a:r>
          </a:p>
          <a:p>
            <a:r>
              <a:rPr lang="cs-CZ" sz="2000" dirty="0"/>
              <a:t>Díky </a:t>
            </a:r>
            <a:r>
              <a:rPr lang="cs-CZ" sz="2000" b="1" dirty="0"/>
              <a:t>partnerství</a:t>
            </a:r>
            <a:r>
              <a:rPr lang="cs-CZ" sz="2000" dirty="0"/>
              <a:t> s firmou ČEPS obdrží každá škola </a:t>
            </a:r>
            <a:r>
              <a:rPr lang="cs-CZ" sz="2000" b="1" dirty="0"/>
              <a:t>x herních míčů</a:t>
            </a:r>
          </a:p>
          <a:p>
            <a:r>
              <a:rPr lang="cs-CZ" sz="2000" b="1" dirty="0"/>
              <a:t>Drobné dárky </a:t>
            </a:r>
            <a:r>
              <a:rPr lang="cs-CZ" sz="2000" dirty="0"/>
              <a:t>s tématikou NBA pro každého účastníka</a:t>
            </a:r>
          </a:p>
          <a:p>
            <a:r>
              <a:rPr lang="cs-CZ" sz="2000" dirty="0"/>
              <a:t>Speciální </a:t>
            </a:r>
            <a:r>
              <a:rPr lang="cs-CZ" sz="2000" b="1" dirty="0"/>
              <a:t>odměna pro vítěze Jr. NBA, </a:t>
            </a:r>
            <a:r>
              <a:rPr lang="cs-CZ" sz="2000" dirty="0"/>
              <a:t>podobně jako pro vítězný tým ročníku 2017 – pětidenní tréninkový kemp v Chorvatsku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2530FB27-1385-4EF7-957E-C62EB4174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019645" y="5779660"/>
            <a:ext cx="2441489" cy="789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9479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Herní pravidla a harmonogram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BBF5970-A64C-4621-AF96-27531A842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65176" y="398001"/>
            <a:ext cx="2556378" cy="828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9049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Herní pravidla pro ročník 2018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09735" y="1984893"/>
            <a:ext cx="10515600" cy="4128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3 základní podmínky účasti:</a:t>
            </a:r>
          </a:p>
          <a:p>
            <a:pPr marL="0" indent="0"/>
            <a:r>
              <a:rPr lang="cs-CZ" sz="2000" dirty="0"/>
              <a:t> Určeno pro děti z 1. stupně ZŠ ve školním roce 2018/19 (primárně 4. a 5. třída, ale spodní věková hranice není stanovena)</a:t>
            </a:r>
          </a:p>
          <a:p>
            <a:pPr marL="0" indent="0"/>
            <a:r>
              <a:rPr lang="cs-CZ" sz="2000" dirty="0"/>
              <a:t> Datum narození 1.1.2007 a později</a:t>
            </a:r>
          </a:p>
          <a:p>
            <a:pPr marL="0" indent="0"/>
            <a:r>
              <a:rPr lang="cs-CZ" sz="2000" dirty="0"/>
              <a:t> Hráč/hráčka </a:t>
            </a:r>
            <a:r>
              <a:rPr lang="cs-CZ" sz="2000" b="1" u="sng" dirty="0"/>
              <a:t>musí</a:t>
            </a:r>
            <a:r>
              <a:rPr lang="cs-CZ" sz="2000" dirty="0"/>
              <a:t> být žákem/žákyní školy, která jej (ji) do projektu nominuje</a:t>
            </a:r>
          </a:p>
          <a:p>
            <a:pPr marL="0" indent="0">
              <a:buNone/>
            </a:pPr>
            <a:r>
              <a:rPr lang="cs-CZ" sz="2000" b="1" dirty="0"/>
              <a:t>Příklad z praxe</a:t>
            </a:r>
            <a:r>
              <a:rPr lang="cs-CZ" sz="2000" i="1" dirty="0"/>
              <a:t>:</a:t>
            </a:r>
          </a:p>
          <a:p>
            <a:pPr marL="0" indent="0">
              <a:buNone/>
            </a:pPr>
            <a:r>
              <a:rPr lang="cs-CZ" sz="2000" i="1" dirty="0"/>
              <a:t>V soutěži nemůže nastoupit hráč, který je například narozen 2. března 2007, ale již 	je žákem 6. třídy. Je třeba splňovat všechny 3 podmínky zároveň.</a:t>
            </a:r>
          </a:p>
          <a:p>
            <a:pPr marL="0" indent="0"/>
            <a:r>
              <a:rPr lang="cs-CZ" sz="2000" b="1" dirty="0"/>
              <a:t>  Kvalifikaci budou hrát</a:t>
            </a:r>
            <a:r>
              <a:rPr lang="cs-CZ" sz="2000" dirty="0"/>
              <a:t> děti ze 3. a 4. tříd</a:t>
            </a: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Koedukované týmy:</a:t>
            </a:r>
          </a:p>
          <a:p>
            <a:pPr marL="0" indent="0"/>
            <a:r>
              <a:rPr lang="cs-CZ" sz="2000" b="1" dirty="0"/>
              <a:t> </a:t>
            </a:r>
            <a:r>
              <a:rPr lang="cs-CZ" sz="2000" dirty="0"/>
              <a:t>Na hřišti musí být stále alespoň jedna dívka a jeden chlapec v každém týmu</a:t>
            </a:r>
          </a:p>
          <a:p>
            <a:pPr marL="0" indent="0"/>
            <a:endParaRPr lang="cs-CZ" sz="2000" dirty="0"/>
          </a:p>
          <a:p>
            <a:pPr marL="0" indent="0"/>
            <a:endParaRPr lang="cs-CZ" sz="2000" dirty="0"/>
          </a:p>
          <a:p>
            <a:pPr marL="0" indent="0"/>
            <a:endParaRPr lang="cs-CZ" sz="2000" dirty="0"/>
          </a:p>
          <a:p>
            <a:pPr marL="0" indent="0"/>
            <a:endParaRPr lang="cs-CZ" sz="2000" dirty="0"/>
          </a:p>
          <a:p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11EE2E93-0A45-4814-8DB0-39E85D26B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839776" y="5693789"/>
            <a:ext cx="2049912" cy="6630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5302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Harmonogram ročníku 2018</a:t>
            </a: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A4F7F949-F04E-4666-AA4C-FBB35BD00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010218" y="5619404"/>
            <a:ext cx="2441489" cy="789675"/>
          </a:xfrm>
          <a:prstGeom prst="rect">
            <a:avLst/>
          </a:prstGeom>
          <a:noFill/>
        </p:spPr>
      </p:pic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502E629F-E673-49E4-A02B-CF1B80F18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91444"/>
              </p:ext>
            </p:extLst>
          </p:nvPr>
        </p:nvGraphicFramePr>
        <p:xfrm>
          <a:off x="1451574" y="2167545"/>
          <a:ext cx="8874702" cy="322106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338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438">
                <a:tc>
                  <a:txBody>
                    <a:bodyPr/>
                    <a:lstStyle/>
                    <a:p>
                      <a:r>
                        <a:rPr lang="cs-CZ" sz="2400" dirty="0"/>
                        <a:t>Termín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Akce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436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2060"/>
                          </a:solidFill>
                        </a:rPr>
                        <a:t>Do 10. března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2060"/>
                          </a:solidFill>
                        </a:rPr>
                        <a:t>Možnost podávání přihlášek do projektu 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438"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Do konce března</a:t>
                      </a:r>
                      <a:endParaRPr lang="en-GB" sz="1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2060"/>
                          </a:solidFill>
                        </a:rPr>
                        <a:t>Zveřejnění pořadatelských</a:t>
                      </a:r>
                      <a:r>
                        <a:rPr lang="cs-CZ" baseline="0" dirty="0">
                          <a:solidFill>
                            <a:srgbClr val="002060"/>
                          </a:solidFill>
                        </a:rPr>
                        <a:t> měst a systému kvalifikace (ŠLB) 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438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2060"/>
                          </a:solidFill>
                        </a:rPr>
                        <a:t>Duben – květen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Odehrání kvalifikace (Školní basketbalové ligy)</a:t>
                      </a:r>
                      <a:endParaRPr lang="en-GB" sz="1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438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2060"/>
                          </a:solidFill>
                        </a:rPr>
                        <a:t>2. polovina září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2060"/>
                          </a:solidFill>
                        </a:rPr>
                        <a:t>Draft týmů účastnicích se základní části Jr. NBA League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438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2060"/>
                          </a:solidFill>
                        </a:rPr>
                        <a:t>Říjen</a:t>
                      </a:r>
                      <a:r>
                        <a:rPr lang="cs-CZ" baseline="0" dirty="0">
                          <a:solidFill>
                            <a:srgbClr val="002060"/>
                          </a:solidFill>
                        </a:rPr>
                        <a:t> - listopad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2060"/>
                          </a:solidFill>
                        </a:rPr>
                        <a:t>Základní hrací kola a konferenční</a:t>
                      </a:r>
                      <a:r>
                        <a:rPr lang="cs-CZ" baseline="0" dirty="0">
                          <a:solidFill>
                            <a:srgbClr val="002060"/>
                          </a:solidFill>
                        </a:rPr>
                        <a:t> finále (Play-</a:t>
                      </a:r>
                      <a:r>
                        <a:rPr lang="cs-CZ" baseline="0" dirty="0" err="1">
                          <a:solidFill>
                            <a:srgbClr val="002060"/>
                          </a:solidFill>
                        </a:rPr>
                        <a:t>off</a:t>
                      </a:r>
                      <a:r>
                        <a:rPr lang="cs-CZ" baseline="0" dirty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438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2060"/>
                          </a:solidFill>
                        </a:rPr>
                        <a:t>Listopad / prosinec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2060"/>
                          </a:solidFill>
                        </a:rPr>
                        <a:t>Finále Jr. NBA League 2018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287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1850" y="3260035"/>
            <a:ext cx="10850398" cy="2201313"/>
          </a:xfrm>
        </p:spPr>
        <p:txBody>
          <a:bodyPr/>
          <a:lstStyle/>
          <a:p>
            <a:r>
              <a:rPr lang="cs-CZ" dirty="0"/>
              <a:t>Pořádání kvalifikace</a:t>
            </a:r>
            <a:br>
              <a:rPr lang="cs-CZ" dirty="0"/>
            </a:br>
            <a:r>
              <a:rPr lang="cs-CZ" sz="3600" dirty="0"/>
              <a:t>duben - květen</a:t>
            </a:r>
            <a:endParaRPr lang="cs-CZ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9F956FF-97DF-4E80-83BD-227E9564B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65176" y="398001"/>
            <a:ext cx="2556378" cy="828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9049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200" y="807588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Pořadatelé Školní basketbalové ligy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813615"/>
            <a:ext cx="11151893" cy="4236797"/>
          </a:xfrm>
        </p:spPr>
        <p:txBody>
          <a:bodyPr>
            <a:normAutofit/>
          </a:bodyPr>
          <a:lstStyle/>
          <a:p>
            <a:pPr marL="0" indent="0"/>
            <a:r>
              <a:rPr lang="cs-CZ" sz="2000" dirty="0"/>
              <a:t> Školy, či kluby, které se rozhodnou </a:t>
            </a:r>
            <a:r>
              <a:rPr lang="cs-CZ" sz="2000" b="1" dirty="0"/>
              <a:t>podílet se na organizaci projektu</a:t>
            </a:r>
          </a:p>
          <a:p>
            <a:pPr marL="0" indent="0">
              <a:lnSpc>
                <a:spcPct val="100000"/>
              </a:lnSpc>
            </a:pPr>
            <a:r>
              <a:rPr lang="cs-CZ" sz="2000" dirty="0"/>
              <a:t> Při výběru pořadatelů budeme upřednostňovat školy, které budou </a:t>
            </a:r>
            <a:r>
              <a:rPr lang="cs-CZ" sz="2000" b="1" dirty="0"/>
              <a:t>spolupracovat s                                                          basketbalovým klubem</a:t>
            </a:r>
          </a:p>
          <a:p>
            <a:pPr marL="0" indent="0"/>
            <a:r>
              <a:rPr lang="cs-CZ" sz="2000" dirty="0"/>
              <a:t> Pořadatel musí být schopen </a:t>
            </a:r>
            <a:r>
              <a:rPr lang="cs-CZ" sz="2000" b="1" dirty="0"/>
              <a:t>zajistit halu a zázemí pro minimálně 4 týmy</a:t>
            </a:r>
          </a:p>
          <a:p>
            <a:pPr marL="0" indent="0"/>
            <a:r>
              <a:rPr lang="cs-CZ" sz="2000" dirty="0"/>
              <a:t> Pořadatel by měl být schopen </a:t>
            </a:r>
            <a:r>
              <a:rPr lang="cs-CZ" sz="2000" b="1" dirty="0"/>
              <a:t>zajistit stravování </a:t>
            </a:r>
            <a:r>
              <a:rPr lang="cs-CZ" sz="2000" dirty="0"/>
              <a:t>pro účastníky kvalifikačního turnaje</a:t>
            </a:r>
          </a:p>
          <a:p>
            <a:pPr marL="0" indent="0"/>
            <a:r>
              <a:rPr lang="cs-CZ" sz="2000" dirty="0"/>
              <a:t> Pořadatel zajistí </a:t>
            </a:r>
            <a:r>
              <a:rPr lang="cs-CZ" sz="2000" b="1" dirty="0"/>
              <a:t>obsluhu stolku </a:t>
            </a:r>
            <a:r>
              <a:rPr lang="cs-CZ" sz="2000" dirty="0"/>
              <a:t>(zápisy, měření času a ukazatel skóre) a </a:t>
            </a:r>
            <a:r>
              <a:rPr lang="cs-CZ" sz="2000" b="1" dirty="0"/>
              <a:t>dva</a:t>
            </a:r>
            <a:r>
              <a:rPr lang="cs-CZ" sz="2000" dirty="0"/>
              <a:t> </a:t>
            </a:r>
            <a:r>
              <a:rPr lang="cs-CZ" sz="2000" b="1" dirty="0"/>
              <a:t>rozhodčí </a:t>
            </a:r>
          </a:p>
          <a:p>
            <a:pPr marL="0" indent="0"/>
            <a:r>
              <a:rPr lang="cs-CZ" sz="2000" dirty="0"/>
              <a:t> Zajištění </a:t>
            </a:r>
            <a:r>
              <a:rPr lang="cs-CZ" sz="2000" b="1" dirty="0"/>
              <a:t>stahovacích či nasazovacích košů </a:t>
            </a:r>
            <a:r>
              <a:rPr lang="cs-CZ" sz="2000" dirty="0"/>
              <a:t>(výška 2,60 m)</a:t>
            </a:r>
          </a:p>
          <a:p>
            <a:pPr marL="0" indent="0"/>
            <a:r>
              <a:rPr lang="cs-CZ" sz="2000" dirty="0"/>
              <a:t> Pořadatelům kvalifikace </a:t>
            </a:r>
            <a:r>
              <a:rPr lang="cs-CZ" sz="2000" b="1" dirty="0"/>
              <a:t>bude vyplacen příspěvek </a:t>
            </a:r>
            <a:r>
              <a:rPr lang="cs-CZ" sz="2000" dirty="0"/>
              <a:t>na pořádání každého utkání ve </a:t>
            </a:r>
            <a:r>
              <a:rPr lang="cs-CZ" sz="2000" b="1" dirty="0"/>
              <a:t>výši 400 </a:t>
            </a:r>
            <a:r>
              <a:rPr lang="cs-CZ" sz="2000" b="1"/>
              <a:t>Kč, </a:t>
            </a:r>
            <a:r>
              <a:rPr lang="cs-CZ" sz="2000"/>
              <a:t>proplaceny </a:t>
            </a:r>
            <a:r>
              <a:rPr lang="cs-CZ" sz="2000" dirty="0"/>
              <a:t>náklady na stravování a také </a:t>
            </a:r>
            <a:r>
              <a:rPr lang="cs-CZ" sz="2000" b="1" dirty="0"/>
              <a:t>příspěvek na pronájem hal</a:t>
            </a:r>
            <a:r>
              <a:rPr lang="cs-CZ" sz="2000" dirty="0"/>
              <a:t>, jehož výše bude určena po stanovení herního systému kvalifikace (ŠLB)</a:t>
            </a:r>
          </a:p>
          <a:p>
            <a:pPr marL="0" indent="0"/>
            <a:r>
              <a:rPr lang="cs-CZ" sz="2000" dirty="0"/>
              <a:t> </a:t>
            </a:r>
            <a:r>
              <a:rPr lang="cs-CZ" sz="2000" b="1" dirty="0"/>
              <a:t>Přesný herní systém </a:t>
            </a:r>
            <a:r>
              <a:rPr lang="cs-CZ" sz="2000" dirty="0"/>
              <a:t>kvalifikace bude zveřejněn do konce března spolu s hracími místy</a:t>
            </a:r>
          </a:p>
          <a:p>
            <a:pPr marL="0" indent="0"/>
            <a:endParaRPr lang="cs-CZ" sz="2000" dirty="0"/>
          </a:p>
          <a:p>
            <a:pPr marL="0" indent="0"/>
            <a:endParaRPr lang="cs-CZ" sz="2000" dirty="0"/>
          </a:p>
          <a:p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892D6B5D-D414-43F1-B884-08C5D57DD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010219" y="5856202"/>
            <a:ext cx="2085130" cy="6744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1346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200" y="807588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Pořadatelé Školní basketbalové ligy</a:t>
            </a:r>
          </a:p>
        </p:txBody>
      </p:sp>
      <p:pic>
        <p:nvPicPr>
          <p:cNvPr id="10" name="Picture 3" descr="W:\EVENTY A PRODUKCE\EVENTY 2011-2017\EVENTY 2016\09_jr. NBA\LOGA\Jr_NBA_Czech_Republic_Log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45236" y="5896215"/>
            <a:ext cx="2541731" cy="546114"/>
          </a:xfrm>
          <a:prstGeom prst="rect">
            <a:avLst/>
          </a:prstGeom>
          <a:noFill/>
        </p:spPr>
      </p:pic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7C3DCAE-29A3-4942-9188-799B428E7D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944472"/>
              </p:ext>
            </p:extLst>
          </p:nvPr>
        </p:nvGraphicFramePr>
        <p:xfrm>
          <a:off x="838200" y="2237294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192303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Požadavky na pořadatele kvalifikačních turnajů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40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haly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597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zázemí (šaten) pro minimálně 4 týmy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127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stravování </a:t>
                      </a:r>
                      <a:r>
                        <a:rPr lang="cs-C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0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obsluhy stolku (zápis, měření času a ukazatel skóre)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920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2 rozhodčích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080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stahovacích či nasazovacích košů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479113"/>
                  </a:ext>
                </a:extLst>
              </a:tr>
            </a:tbl>
          </a:graphicData>
        </a:graphic>
      </p:graphicFrame>
      <p:sp>
        <p:nvSpPr>
          <p:cNvPr id="9" name="Zástupný symbol pro obsah 5">
            <a:extLst>
              <a:ext uri="{FF2B5EF4-FFF2-40B4-BE49-F238E27FC236}">
                <a16:creationId xmlns:a16="http://schemas.microsoft.com/office/drawing/2014/main" id="{CAF234AB-7F9D-4498-9DC8-88C5C32B2BFD}"/>
              </a:ext>
            </a:extLst>
          </p:cNvPr>
          <p:cNvSpPr txBox="1">
            <a:spLocks/>
          </p:cNvSpPr>
          <p:nvPr/>
        </p:nvSpPr>
        <p:spPr>
          <a:xfrm>
            <a:off x="838200" y="1917666"/>
            <a:ext cx="10613507" cy="37843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1E4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1E4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1E4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1E4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1E4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endParaRPr lang="cs-CZ" sz="2000" dirty="0"/>
          </a:p>
          <a:p>
            <a:pPr marL="0" indent="0"/>
            <a:endParaRPr lang="cs-CZ" sz="2000" dirty="0"/>
          </a:p>
          <a:p>
            <a:pPr marL="0" indent="0"/>
            <a:endParaRPr lang="cs-CZ" sz="2000" dirty="0"/>
          </a:p>
          <a:p>
            <a:pPr marL="0" indent="0"/>
            <a:endParaRPr lang="cs-CZ" sz="2000" dirty="0"/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pPr marL="0" indent="0"/>
            <a:endParaRPr lang="cs-CZ" sz="2000" dirty="0"/>
          </a:p>
          <a:p>
            <a:pPr marL="0" indent="0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cs-CZ" sz="2000" b="1" dirty="0"/>
              <a:t>Poznámka ke stravování </a:t>
            </a:r>
            <a:r>
              <a:rPr lang="cs-CZ" sz="2000" dirty="0"/>
              <a:t>- platí ČBF, ale je třeba nalézt vhodného dodavatele (jídelnu) poblíž hrací haly, a vyjednat s ním co nejlepší možné podmínky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81393A53-F2B9-4B5F-B872-38620CCD0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557731" y="5740925"/>
            <a:ext cx="2796069" cy="9043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443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Přehled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25500" y="2066787"/>
            <a:ext cx="10515600" cy="36776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Projekt v České republice</a:t>
            </a:r>
          </a:p>
          <a:p>
            <a:pPr marL="0" indent="0">
              <a:buNone/>
            </a:pPr>
            <a:r>
              <a:rPr lang="cs-CZ" sz="2400" dirty="0"/>
              <a:t>Ohlédnutí za ročníkem 2017</a:t>
            </a:r>
          </a:p>
          <a:p>
            <a:pPr marL="0" indent="0">
              <a:buNone/>
            </a:pPr>
            <a:r>
              <a:rPr lang="cs-CZ" sz="2400" dirty="0"/>
              <a:t>Ročník 2018</a:t>
            </a:r>
          </a:p>
          <a:p>
            <a:pPr marL="0" indent="0">
              <a:buNone/>
            </a:pPr>
            <a:r>
              <a:rPr lang="cs-CZ" sz="2400" dirty="0"/>
              <a:t>Herní pravidla a harmonogram</a:t>
            </a:r>
          </a:p>
          <a:p>
            <a:pPr marL="0" indent="0">
              <a:buNone/>
            </a:pPr>
            <a:r>
              <a:rPr lang="cs-CZ" sz="2400" dirty="0"/>
              <a:t>Informace pro školy a kluby</a:t>
            </a:r>
          </a:p>
          <a:p>
            <a:pPr marL="0" indent="0">
              <a:buNone/>
            </a:pPr>
            <a:r>
              <a:rPr lang="cs-CZ" sz="2400" dirty="0"/>
              <a:t>Proč se zapojit do projektu?</a:t>
            </a:r>
          </a:p>
          <a:p>
            <a:pPr marL="0" indent="0">
              <a:buNone/>
            </a:pPr>
            <a:r>
              <a:rPr lang="cs-CZ" sz="2400" dirty="0"/>
              <a:t>Fotogalerie</a:t>
            </a:r>
          </a:p>
          <a:p>
            <a:pPr marL="0" indent="0">
              <a:buNone/>
            </a:pPr>
            <a:r>
              <a:rPr lang="cs-CZ" sz="2400" dirty="0"/>
              <a:t>Přihlašovací formuláře a kontakty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948223" y="2305226"/>
            <a:ext cx="4200543" cy="27999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755044" y="5793739"/>
            <a:ext cx="2005286" cy="648590"/>
          </a:xfrm>
          <a:prstGeom prst="rect">
            <a:avLst/>
          </a:prstGeom>
          <a:noFill/>
        </p:spPr>
      </p:pic>
      <p:cxnSp>
        <p:nvCxnSpPr>
          <p:cNvPr id="7" name="Přímá spojovací šipka 10">
            <a:extLst>
              <a:ext uri="{FF2B5EF4-FFF2-40B4-BE49-F238E27FC236}">
                <a16:creationId xmlns:a16="http://schemas.microsoft.com/office/drawing/2014/main" id="{BE4B16BD-2650-4F75-A8A4-5724D398010B}"/>
              </a:ext>
            </a:extLst>
          </p:cNvPr>
          <p:cNvCxnSpPr>
            <a:cxnSpLocks/>
          </p:cNvCxnSpPr>
          <p:nvPr/>
        </p:nvCxnSpPr>
        <p:spPr>
          <a:xfrm>
            <a:off x="712212" y="2066787"/>
            <a:ext cx="0" cy="38721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12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1850" y="3260035"/>
            <a:ext cx="10850398" cy="2201313"/>
          </a:xfrm>
        </p:spPr>
        <p:txBody>
          <a:bodyPr/>
          <a:lstStyle/>
          <a:p>
            <a:r>
              <a:rPr lang="cs-CZ" dirty="0"/>
              <a:t>Pořádání základní části Jr. NBA League</a:t>
            </a:r>
            <a:br>
              <a:rPr lang="cs-CZ" dirty="0"/>
            </a:br>
            <a:r>
              <a:rPr lang="cs-CZ" sz="3600" dirty="0"/>
              <a:t>říjen – listopad </a:t>
            </a:r>
            <a:endParaRPr lang="cs-CZ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9F956FF-97DF-4E80-83BD-227E9564B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65176" y="398001"/>
            <a:ext cx="2556378" cy="828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3096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Pořadatelé základní části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60573" y="2057051"/>
            <a:ext cx="10515600" cy="367761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/>
              <a:t>Zajištění zápasů v základní části v halách </a:t>
            </a:r>
            <a:r>
              <a:rPr lang="cs-CZ" sz="2000" b="1" dirty="0"/>
              <a:t>s dostatečnou velikostí </a:t>
            </a:r>
            <a:r>
              <a:rPr lang="cs-CZ" sz="2000" dirty="0"/>
              <a:t>a zázemím</a:t>
            </a:r>
            <a:r>
              <a:rPr lang="cs-CZ" sz="2000" b="1" dirty="0"/>
              <a:t> pro 5 týmů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/>
              <a:t>Jedná se až o </a:t>
            </a:r>
            <a:r>
              <a:rPr lang="cs-CZ" sz="2000" b="1" dirty="0"/>
              <a:t>tři hrací dny </a:t>
            </a:r>
            <a:r>
              <a:rPr lang="cs-CZ" sz="2000" dirty="0"/>
              <a:t>a </a:t>
            </a:r>
            <a:r>
              <a:rPr lang="cs-CZ" sz="2000" b="1" dirty="0"/>
              <a:t>celkem 20 zápasů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b="1" dirty="0"/>
              <a:t>Zajištění rozhodčích a personálu </a:t>
            </a:r>
            <a:r>
              <a:rPr lang="cs-CZ" sz="2000" dirty="0"/>
              <a:t>u zapisovatelského stolku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b="1" dirty="0"/>
              <a:t>Stravování pro účastníky </a:t>
            </a:r>
            <a:r>
              <a:rPr lang="cs-CZ" sz="2000" dirty="0"/>
              <a:t>– stejné podmínky jako v kvalifikaci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/>
              <a:t>Pořadatelům základní části bude vyplacen </a:t>
            </a:r>
            <a:r>
              <a:rPr lang="cs-CZ" sz="2000" b="1" dirty="0"/>
              <a:t>příspěvek na pořádání každého </a:t>
            </a:r>
            <a:r>
              <a:rPr lang="cs-CZ" sz="2000" dirty="0"/>
              <a:t>utkání o jeho výši teprve bude rozhodnuto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/>
              <a:t>Zajištění </a:t>
            </a:r>
            <a:r>
              <a:rPr lang="cs-CZ" sz="2000" b="1" dirty="0"/>
              <a:t>stahovacích či nasazovacích košů </a:t>
            </a:r>
            <a:r>
              <a:rPr lang="cs-CZ" sz="2000" dirty="0"/>
              <a:t>(výška 2,60 m)</a:t>
            </a:r>
            <a:endParaRPr lang="cs-CZ" sz="2000" b="1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b="1" dirty="0"/>
              <a:t>Komunikace s</a:t>
            </a:r>
            <a:r>
              <a:rPr lang="cs-CZ" sz="2000" dirty="0"/>
              <a:t> účastnickými školami a organizátorem projektu – sestavení harmonogramu hracích dnů</a:t>
            </a:r>
          </a:p>
          <a:p>
            <a:pPr marL="0" indent="0"/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/>
            <a:endParaRPr lang="cs-CZ" sz="2000" dirty="0"/>
          </a:p>
          <a:p>
            <a:pPr marL="0" indent="0"/>
            <a:endParaRPr lang="cs-CZ" sz="2000" dirty="0"/>
          </a:p>
          <a:p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913E7AC5-4E59-4D0C-B113-4163425AC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010219" y="5734665"/>
            <a:ext cx="2085130" cy="6744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7864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200" y="807588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Pořadatelé základní části Jr. NBA League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7C3DCAE-29A3-4942-9188-799B428E7D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634528"/>
              </p:ext>
            </p:extLst>
          </p:nvPr>
        </p:nvGraphicFramePr>
        <p:xfrm>
          <a:off x="838200" y="2237294"/>
          <a:ext cx="10515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192303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Požadavky na pořadatele kvalifikačních turnajů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406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haly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597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zázemí (šaten) pro 5 týmů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127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občerstvení a pitného režimu pro týmy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0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obsluhy stolku (zápis, měření času a ukazatel skóre)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920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Zajištění 2 rozhodčích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080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Zajištění stahovacích či nasazovacích košů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479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Spolupráce s organizátorem projektu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146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Komunikace s účastnickými školami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885125"/>
                  </a:ext>
                </a:extLst>
              </a:tr>
            </a:tbl>
          </a:graphicData>
        </a:graphic>
      </p:graphicFrame>
      <p:pic>
        <p:nvPicPr>
          <p:cNvPr id="11" name="Picture 3">
            <a:extLst>
              <a:ext uri="{FF2B5EF4-FFF2-40B4-BE49-F238E27FC236}">
                <a16:creationId xmlns:a16="http://schemas.microsoft.com/office/drawing/2014/main" id="{81393A53-F2B9-4B5F-B872-38620CCD0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878242" y="5743388"/>
            <a:ext cx="2386789" cy="7719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2908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1850" y="3260035"/>
            <a:ext cx="8690522" cy="2201313"/>
          </a:xfrm>
        </p:spPr>
        <p:txBody>
          <a:bodyPr/>
          <a:lstStyle/>
          <a:p>
            <a:r>
              <a:rPr lang="cs-CZ" dirty="0"/>
              <a:t>Proč se zapojit do projektu?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E39593F-0AE2-4B03-B4C3-812924121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65176" y="398001"/>
            <a:ext cx="2556378" cy="828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9049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Proč se zapojit do projektu?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2135723"/>
            <a:ext cx="10515600" cy="367761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000" dirty="0"/>
              <a:t>Možnost stát se součástí </a:t>
            </a:r>
            <a:r>
              <a:rPr lang="cs-CZ" sz="2000" b="1" dirty="0"/>
              <a:t>stále se rozvíjejícího projektu </a:t>
            </a:r>
            <a:r>
              <a:rPr lang="cs-CZ" sz="2000" dirty="0"/>
              <a:t>celosvětového významu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Oficiální </a:t>
            </a:r>
            <a:r>
              <a:rPr lang="cs-CZ" sz="2000" b="1" dirty="0"/>
              <a:t>spojení s projektem </a:t>
            </a:r>
            <a:r>
              <a:rPr lang="cs-CZ" sz="2000" dirty="0"/>
              <a:t>pod patronací NBA</a:t>
            </a:r>
          </a:p>
          <a:p>
            <a:pPr>
              <a:spcBef>
                <a:spcPts val="600"/>
              </a:spcBef>
            </a:pPr>
            <a:r>
              <a:rPr lang="cs-CZ" sz="2000" b="1" dirty="0"/>
              <a:t>Zvýšená publicita klubu/školy </a:t>
            </a:r>
            <a:r>
              <a:rPr lang="cs-CZ" sz="2000" dirty="0"/>
              <a:t>skrze veškeré komunikační kanály projektu a média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Možnost </a:t>
            </a:r>
            <a:r>
              <a:rPr lang="cs-CZ" sz="2000" b="1" dirty="0"/>
              <a:t>osobně se setkat </a:t>
            </a:r>
            <a:r>
              <a:rPr lang="cs-CZ" sz="2000" dirty="0"/>
              <a:t>se zástupci NBA a probrat své poznatky</a:t>
            </a:r>
          </a:p>
          <a:p>
            <a:pPr marL="0" indent="0"/>
            <a:r>
              <a:rPr lang="cs-CZ" sz="2000" dirty="0"/>
              <a:t>  Aktivní prožitek </a:t>
            </a:r>
            <a:r>
              <a:rPr lang="cs-CZ" sz="2000" b="1" dirty="0"/>
              <a:t>sportovní aktivity </a:t>
            </a:r>
            <a:r>
              <a:rPr lang="cs-CZ" sz="2000" dirty="0"/>
              <a:t>a možnost získat kamarády</a:t>
            </a:r>
          </a:p>
          <a:p>
            <a:pPr marL="0" indent="0">
              <a:buNone/>
            </a:pPr>
            <a:endParaRPr lang="cs-CZ" sz="2000" dirty="0"/>
          </a:p>
          <a:p>
            <a:pPr marL="0" indent="0"/>
            <a:endParaRPr lang="cs-CZ" sz="2000" dirty="0"/>
          </a:p>
          <a:p>
            <a:pPr marL="0" indent="0"/>
            <a:endParaRPr lang="cs-CZ" sz="2000" dirty="0"/>
          </a:p>
          <a:p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7FC2BA1C-2E21-432C-B073-9DB892720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878242" y="5752535"/>
            <a:ext cx="2358509" cy="762836"/>
          </a:xfrm>
          <a:prstGeom prst="rect">
            <a:avLst/>
          </a:prstGeom>
          <a:noFill/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9698CCFC-363F-4698-9A6C-301208C9C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257648" y="4432208"/>
            <a:ext cx="2975821" cy="19806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E37DE0EB-D696-4180-B97E-27C3CE45F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167135" y="4428300"/>
            <a:ext cx="2976096" cy="19838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1609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Proč se zapojit do projektu?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2135723"/>
            <a:ext cx="10515600" cy="367761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000" dirty="0"/>
              <a:t>Začlenění své školy/klubu do </a:t>
            </a:r>
            <a:r>
              <a:rPr lang="cs-CZ" sz="2000" b="1" dirty="0"/>
              <a:t>basketbalové komunity v ČR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Hodnotné </a:t>
            </a:r>
            <a:r>
              <a:rPr lang="cs-CZ" sz="2000" b="1" dirty="0"/>
              <a:t>individuální i týmové ceny v </a:t>
            </a:r>
            <a:r>
              <a:rPr lang="cs-CZ" sz="2000" dirty="0"/>
              <a:t>kvalifikaci i Jr. NBA League</a:t>
            </a:r>
          </a:p>
          <a:p>
            <a:pPr marL="0" indent="0"/>
            <a:r>
              <a:rPr lang="cs-CZ" sz="2000" dirty="0"/>
              <a:t>  </a:t>
            </a:r>
            <a:r>
              <a:rPr lang="cs-CZ" sz="2000" b="1" dirty="0"/>
              <a:t>Minimalizace nákladů </a:t>
            </a:r>
            <a:r>
              <a:rPr lang="cs-CZ" sz="2000" dirty="0"/>
              <a:t>na účast v projektu díky příspěvkům od ČBF</a:t>
            </a:r>
          </a:p>
          <a:p>
            <a:pPr marL="0" indent="0"/>
            <a:r>
              <a:rPr lang="cs-CZ" sz="2000" dirty="0"/>
              <a:t>  Větší spolupráce mezi </a:t>
            </a:r>
            <a:r>
              <a:rPr lang="cs-CZ" sz="2000" b="1" dirty="0"/>
              <a:t>školami</a:t>
            </a:r>
            <a:r>
              <a:rPr lang="cs-CZ" sz="2000" dirty="0"/>
              <a:t> a </a:t>
            </a:r>
            <a:r>
              <a:rPr lang="cs-CZ" sz="2000" b="1" dirty="0"/>
              <a:t>basketbalovými kluby</a:t>
            </a:r>
          </a:p>
          <a:p>
            <a:pPr marL="0" indent="0"/>
            <a:r>
              <a:rPr lang="cs-CZ" sz="2000" dirty="0"/>
              <a:t>  Projekt probíhá pod </a:t>
            </a:r>
            <a:r>
              <a:rPr lang="cs-CZ" sz="2000" b="1" dirty="0"/>
              <a:t>záštitou MŠMT</a:t>
            </a:r>
          </a:p>
          <a:p>
            <a:pPr marL="0" indent="0"/>
            <a:endParaRPr lang="cs-CZ" sz="2000" dirty="0"/>
          </a:p>
          <a:p>
            <a:pPr marL="0" indent="0"/>
            <a:endParaRPr lang="cs-CZ" sz="2000" dirty="0"/>
          </a:p>
          <a:p>
            <a:pPr marL="0" indent="0"/>
            <a:endParaRPr lang="cs-CZ" sz="2000" dirty="0"/>
          </a:p>
          <a:p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7FC2BA1C-2E21-432C-B073-9DB892720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878242" y="5752535"/>
            <a:ext cx="2358509" cy="762836"/>
          </a:xfrm>
          <a:prstGeom prst="rect">
            <a:avLst/>
          </a:prstGeom>
          <a:noFill/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B9D9D486-C54F-4D0F-B760-EE861085F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257794" y="4430598"/>
            <a:ext cx="2975529" cy="1983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B80F526E-E0CF-4CA7-847B-9F9E944C2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167135" y="4428288"/>
            <a:ext cx="2976096" cy="19838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2529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Fotogalerie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0BFEE3B-684F-419F-92F4-04B46108B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65176" y="398001"/>
            <a:ext cx="2556378" cy="828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8990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Fotogalerie </a:t>
            </a:r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859" y="2605909"/>
            <a:ext cx="3255425" cy="21705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3429" y="2621135"/>
            <a:ext cx="3297712" cy="21982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4308" y="2621135"/>
            <a:ext cx="3261097" cy="21705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3" descr="W:\EVENTY A PRODUKCE\EVENTY 2011-2017\EVENTY 2016\09_jr. NBA\LOGA\Jr_NBA_Czech_Republic_Logo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45236" y="5896215"/>
            <a:ext cx="2541731" cy="5461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818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err="1"/>
              <a:t>Fotogalerie</a:t>
            </a:r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739" y="2631098"/>
            <a:ext cx="3245294" cy="2162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0454" y="2631098"/>
            <a:ext cx="3305443" cy="22000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73995" y="2631098"/>
            <a:ext cx="3244009" cy="2162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3" descr="W:\EVENTY A PRODUKCE\EVENTY 2011-2017\EVENTY 2016\09_jr. NBA\LOGA\Jr_NBA_Czech_Republic_Logo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45236" y="5896215"/>
            <a:ext cx="2541731" cy="5461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818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Fotogalerie</a:t>
            </a:r>
            <a:endParaRPr lang="cs-CZ" sz="4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3912" y="2672534"/>
            <a:ext cx="3249643" cy="21661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9292" y="2682352"/>
            <a:ext cx="3249249" cy="21661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8434" y="2686051"/>
            <a:ext cx="3287450" cy="21910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3" descr="W:\EVENTY A PRODUKCE\EVENTY 2011-2017\EVENTY 2016\09_jr. NBA\LOGA\Jr_NBA_Czech_Republic_Logo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45236" y="5896215"/>
            <a:ext cx="2541731" cy="5461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8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1850" y="3260035"/>
            <a:ext cx="9340850" cy="2201313"/>
          </a:xfrm>
        </p:spPr>
        <p:txBody>
          <a:bodyPr/>
          <a:lstStyle/>
          <a:p>
            <a:r>
              <a:rPr lang="cs-CZ" dirty="0"/>
              <a:t>Projekt v České republice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DB9E246-E8BC-4C52-97BF-B83028AE0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65176" y="398001"/>
            <a:ext cx="2556378" cy="828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89901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Přihlašovací formuláře a webové stránky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796D223-A225-43D6-8764-AEFD464CE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65176" y="398001"/>
            <a:ext cx="2556378" cy="828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89901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Důležité odkazy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09735" y="1984894"/>
            <a:ext cx="10515600" cy="36776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000" b="1" dirty="0">
                <a:hlinkClick r:id="rId2"/>
              </a:rPr>
              <a:t>Webové stránky projektu</a:t>
            </a:r>
            <a:endParaRPr lang="cs-CZ" sz="2000" b="1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000" b="1" dirty="0">
                <a:hlinkClick r:id="rId3"/>
              </a:rPr>
              <a:t>Facebookové stránky</a:t>
            </a:r>
            <a:endParaRPr lang="cs-CZ" sz="2000" b="1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000" b="1" dirty="0">
                <a:hlinkClick r:id="rId4"/>
              </a:rPr>
              <a:t>Video z Finále 2017</a:t>
            </a:r>
            <a:endParaRPr lang="cs-CZ" sz="2000" b="1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000" b="1" dirty="0">
                <a:hlinkClick r:id="rId5"/>
              </a:rPr>
              <a:t>Propozice kvalifikace</a:t>
            </a:r>
            <a:endParaRPr lang="cs-CZ" sz="2000" b="1" dirty="0">
              <a:hlinkClick r:id="rId6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000" b="1" dirty="0">
                <a:hlinkClick r:id="rId7"/>
              </a:rPr>
              <a:t>Přihlašovací formulář pro školy </a:t>
            </a:r>
            <a:endParaRPr lang="cs-CZ" sz="2000" b="1" dirty="0">
              <a:hlinkClick r:id="rId6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cs-CZ" sz="2000" b="1" dirty="0">
                <a:hlinkClick r:id="rId8"/>
              </a:rPr>
              <a:t>Přihlašovací formulář pro pořadatelské kluby</a:t>
            </a:r>
            <a:endParaRPr lang="cs-CZ" sz="2000" b="1" dirty="0">
              <a:hlinkClick r:id="rId9"/>
            </a:endParaRPr>
          </a:p>
          <a:p>
            <a:pPr marL="0" indent="0"/>
            <a:endParaRPr lang="cs-CZ" sz="2000" dirty="0"/>
          </a:p>
          <a:p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10" name="Picture 3" descr="W:\EVENTY A PRODUKCE\EVENTY 2011-2017\EVENTY 2016\09_jr. NBA\LOGA\Jr_NBA_Czech_Republic_Logo.pn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45236" y="5896215"/>
            <a:ext cx="2541731" cy="5461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53029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7821" y="1727997"/>
            <a:ext cx="10097630" cy="4456386"/>
          </a:xfrm>
        </p:spPr>
        <p:txBody>
          <a:bodyPr>
            <a:normAutofit/>
          </a:bodyPr>
          <a:lstStyle/>
          <a:p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   	</a:t>
            </a:r>
            <a:r>
              <a:rPr lang="cs-CZ" sz="4000" dirty="0"/>
              <a:t>Těšíme se na Vaši účast v projektu!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	Mgr. </a:t>
            </a:r>
            <a:r>
              <a:rPr lang="cs-CZ" sz="2200" b="1" dirty="0"/>
              <a:t>Tomáš Pravenec			            Jiří Novotný</a:t>
            </a:r>
            <a:br>
              <a:rPr lang="cs-CZ" sz="2200" dirty="0"/>
            </a:br>
            <a:r>
              <a:rPr lang="cs-CZ" sz="2200" dirty="0"/>
              <a:t>	     Event Manager			   Koordinátor mládeže ČBF</a:t>
            </a:r>
            <a:br>
              <a:rPr lang="cs-CZ" sz="3100" dirty="0"/>
            </a:br>
            <a:br>
              <a:rPr lang="cs-CZ" sz="2200" dirty="0"/>
            </a:br>
            <a:r>
              <a:rPr lang="cs-CZ" sz="2200" dirty="0"/>
              <a:t>      	</a:t>
            </a:r>
            <a:r>
              <a:rPr lang="cs-CZ" sz="2000" b="1" dirty="0"/>
              <a:t>SPORT INVEST Marketing		   Česká basketbalová federace</a:t>
            </a:r>
            <a:br>
              <a:rPr lang="cs-CZ" sz="2000" b="1" dirty="0"/>
            </a:br>
            <a:r>
              <a:rPr lang="cs-CZ" sz="2000" b="1" dirty="0"/>
              <a:t>        </a:t>
            </a:r>
            <a:r>
              <a:rPr lang="cs-CZ" sz="2000" dirty="0">
                <a:hlinkClick r:id="rId2"/>
              </a:rPr>
              <a:t>tomas.pravenec@sport-invest.cz</a:t>
            </a:r>
            <a:r>
              <a:rPr lang="cs-CZ" sz="2000" dirty="0"/>
              <a:t>		            </a:t>
            </a:r>
            <a:r>
              <a:rPr lang="cs-CZ" sz="2000" b="1" dirty="0">
                <a:hlinkClick r:id="rId3"/>
              </a:rPr>
              <a:t>jnovotny@cbf.cz</a:t>
            </a:r>
            <a:br>
              <a:rPr lang="cs-CZ" sz="2000" b="1" dirty="0"/>
            </a:br>
            <a:r>
              <a:rPr lang="cs-CZ" sz="2000" dirty="0"/>
              <a:t>	    </a:t>
            </a:r>
            <a:r>
              <a:rPr lang="cs-CZ" sz="2000" dirty="0">
                <a:cs typeface="Arial"/>
              </a:rPr>
              <a:t>+420 723 944 400			          +420 777 834 177			</a:t>
            </a:r>
            <a:br>
              <a:rPr lang="en-US" dirty="0">
                <a:solidFill>
                  <a:srgbClr val="646567"/>
                </a:solidFill>
              </a:rPr>
            </a:b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E0C6FC6-B620-4FAA-B7FB-8FE10EA02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65176" y="398001"/>
            <a:ext cx="2556378" cy="828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199" y="859071"/>
            <a:ext cx="10515600" cy="1060208"/>
          </a:xfrm>
        </p:spPr>
        <p:txBody>
          <a:bodyPr>
            <a:normAutofit/>
          </a:bodyPr>
          <a:lstStyle/>
          <a:p>
            <a:r>
              <a:rPr lang="cs-CZ" sz="4000" dirty="0"/>
              <a:t>Projekt v České republice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199" y="1834065"/>
            <a:ext cx="10515600" cy="3677614"/>
          </a:xfrm>
        </p:spPr>
        <p:txBody>
          <a:bodyPr>
            <a:normAutofit/>
          </a:bodyPr>
          <a:lstStyle/>
          <a:p>
            <a:r>
              <a:rPr lang="cs-CZ" sz="2000" dirty="0"/>
              <a:t>Jedinečný </a:t>
            </a:r>
            <a:r>
              <a:rPr lang="cs-CZ" sz="2000" b="1" dirty="0"/>
              <a:t>celosvětový projekt </a:t>
            </a:r>
            <a:r>
              <a:rPr lang="cs-CZ" sz="2000" dirty="0"/>
              <a:t>s mezinárodním přesahem a působností</a:t>
            </a:r>
          </a:p>
          <a:p>
            <a:r>
              <a:rPr lang="cs-CZ" sz="2000" dirty="0"/>
              <a:t>První ročník proběhl v ČR v roce 2016 a </a:t>
            </a:r>
            <a:r>
              <a:rPr lang="cs-CZ" sz="2000" b="1" dirty="0"/>
              <a:t>úspěšně pokračuje</a:t>
            </a:r>
          </a:p>
          <a:p>
            <a:r>
              <a:rPr lang="cs-CZ" sz="2000" b="1" dirty="0"/>
              <a:t>Basketbalový turnaj pro mládež </a:t>
            </a:r>
            <a:r>
              <a:rPr lang="cs-CZ" sz="2000" dirty="0"/>
              <a:t>přesně kopírující herní systém NBA</a:t>
            </a:r>
          </a:p>
          <a:p>
            <a:pPr lvl="0"/>
            <a:r>
              <a:rPr lang="cs-CZ" sz="2000" dirty="0"/>
              <a:t>Cílem projektu je rozšířit mezi </a:t>
            </a:r>
            <a:r>
              <a:rPr lang="cs-CZ" sz="2000" b="1" dirty="0"/>
              <a:t>dětmi touhu sportovat</a:t>
            </a:r>
            <a:r>
              <a:rPr lang="cs-CZ" sz="2000" dirty="0"/>
              <a:t>, splnit si své sny a vzbudit v nich </a:t>
            </a:r>
            <a:r>
              <a:rPr lang="cs-CZ" sz="2000" b="1" dirty="0"/>
              <a:t>chuť k basketbalu a sportu obecně</a:t>
            </a:r>
          </a:p>
          <a:p>
            <a:pPr lvl="0"/>
            <a:r>
              <a:rPr lang="cs-CZ" sz="2000" dirty="0"/>
              <a:t>V České republice projekt pořádá Česká basketbalová federace ve spolupráci se SPORT INVEST Marketing, a.s.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431670" y="4548078"/>
            <a:ext cx="2890803" cy="19272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659252" y="4570771"/>
            <a:ext cx="2873493" cy="19159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E4C82D79-D429-4B93-A729-F8B1D54B8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755044" y="5793739"/>
            <a:ext cx="2005286" cy="6485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1612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Ohlédnutí za ročníkem 2017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F3C8786-2BA6-4D47-8190-A42E25AAF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65176" y="398001"/>
            <a:ext cx="2556378" cy="828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8990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Ohlédnutí za ročníkem 2017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25500" y="2079487"/>
            <a:ext cx="10515600" cy="367761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000" dirty="0"/>
              <a:t>Kvůli velkému zájmu uspořádána </a:t>
            </a:r>
            <a:r>
              <a:rPr lang="cs-CZ" sz="2000" b="1" dirty="0"/>
              <a:t>kvalifikace</a:t>
            </a:r>
            <a:r>
              <a:rPr lang="cs-CZ" sz="2000" dirty="0"/>
              <a:t> 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Zapojeno </a:t>
            </a:r>
            <a:r>
              <a:rPr lang="cs-CZ" sz="2000" b="1" dirty="0"/>
              <a:t>přes 80 škol </a:t>
            </a:r>
            <a:r>
              <a:rPr lang="cs-CZ" sz="2000" dirty="0"/>
              <a:t>napříč celou republikou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Z kvalifikace </a:t>
            </a:r>
            <a:r>
              <a:rPr lang="cs-CZ" sz="2000" b="1" dirty="0"/>
              <a:t>vzešlo 30 účastníků </a:t>
            </a:r>
            <a:r>
              <a:rPr lang="cs-CZ" sz="2000" dirty="0"/>
              <a:t>základní části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Složení základní části rozlosováno </a:t>
            </a:r>
            <a:r>
              <a:rPr lang="cs-CZ" sz="2000" b="1" dirty="0"/>
              <a:t>5. října v Praze</a:t>
            </a:r>
          </a:p>
          <a:p>
            <a:pPr>
              <a:lnSpc>
                <a:spcPct val="100000"/>
              </a:lnSpc>
            </a:pPr>
            <a:r>
              <a:rPr lang="cs-CZ" sz="2000" b="1" dirty="0"/>
              <a:t>Konferenční finále </a:t>
            </a:r>
            <a:r>
              <a:rPr lang="cs-CZ" sz="2000" dirty="0"/>
              <a:t>proběhlo v Praze a v Brně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Finálový den proběhl v </a:t>
            </a:r>
            <a:r>
              <a:rPr lang="cs-CZ" sz="2000" b="1" dirty="0"/>
              <a:t>Pardubicích 12. prosince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Poprvé v celosvětové historii </a:t>
            </a:r>
            <a:r>
              <a:rPr lang="cs-CZ" sz="2000" b="1" dirty="0"/>
              <a:t>přímý přenos </a:t>
            </a:r>
            <a:r>
              <a:rPr lang="cs-CZ" sz="2000" dirty="0"/>
              <a:t>ze zápasu Jr. NBA </a:t>
            </a:r>
            <a:r>
              <a:rPr lang="cs-CZ" sz="2000" b="1" dirty="0"/>
              <a:t> (Nova Sport 1)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cxnSp>
        <p:nvCxnSpPr>
          <p:cNvPr id="11" name="Přímá spojovací šipka 10"/>
          <p:cNvCxnSpPr>
            <a:cxnSpLocks/>
          </p:cNvCxnSpPr>
          <p:nvPr/>
        </p:nvCxnSpPr>
        <p:spPr>
          <a:xfrm>
            <a:off x="966735" y="3588494"/>
            <a:ext cx="5377504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>
            <a:extLst>
              <a:ext uri="{FF2B5EF4-FFF2-40B4-BE49-F238E27FC236}">
                <a16:creationId xmlns:a16="http://schemas.microsoft.com/office/drawing/2014/main" id="{1BE9B441-43C0-4930-B5F4-D0DB16B41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010218" y="5619404"/>
            <a:ext cx="2441489" cy="789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1612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Ohlédnutí za ročníkem 2017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25500" y="2079487"/>
            <a:ext cx="10515600" cy="3677614"/>
          </a:xfrm>
        </p:spPr>
        <p:txBody>
          <a:bodyPr>
            <a:normAutofit/>
          </a:bodyPr>
          <a:lstStyle/>
          <a:p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1CDA37B2-FACB-48A8-94F6-5B960FF46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828023" y="3653030"/>
            <a:ext cx="2441489" cy="789675"/>
          </a:xfrm>
          <a:prstGeom prst="rect">
            <a:avLst/>
          </a:prstGeom>
          <a:noFill/>
        </p:spPr>
      </p:pic>
      <p:sp>
        <p:nvSpPr>
          <p:cNvPr id="2" name="Řečová bublina: oválný bublinový popisek 1">
            <a:extLst>
              <a:ext uri="{FF2B5EF4-FFF2-40B4-BE49-F238E27FC236}">
                <a16:creationId xmlns:a16="http://schemas.microsoft.com/office/drawing/2014/main" id="{2DAAAF02-7379-49BB-A1D3-EFC76FCE54BF}"/>
              </a:ext>
            </a:extLst>
          </p:cNvPr>
          <p:cNvSpPr/>
          <p:nvPr/>
        </p:nvSpPr>
        <p:spPr>
          <a:xfrm rot="21302954">
            <a:off x="1678100" y="2381960"/>
            <a:ext cx="2306635" cy="1258485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2. ročník na území České republiky</a:t>
            </a:r>
          </a:p>
        </p:txBody>
      </p:sp>
      <p:sp>
        <p:nvSpPr>
          <p:cNvPr id="8" name="Řečová bublina: oválný bublinový popisek 7">
            <a:extLst>
              <a:ext uri="{FF2B5EF4-FFF2-40B4-BE49-F238E27FC236}">
                <a16:creationId xmlns:a16="http://schemas.microsoft.com/office/drawing/2014/main" id="{C1F36791-D9AA-43C8-890D-0891C7401CB3}"/>
              </a:ext>
            </a:extLst>
          </p:cNvPr>
          <p:cNvSpPr/>
          <p:nvPr/>
        </p:nvSpPr>
        <p:spPr>
          <a:xfrm>
            <a:off x="7539388" y="2309204"/>
            <a:ext cx="2406636" cy="1258485"/>
          </a:xfrm>
          <a:prstGeom prst="wedgeEllipse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Více než 80 zapojených škol</a:t>
            </a:r>
          </a:p>
        </p:txBody>
      </p:sp>
      <p:sp>
        <p:nvSpPr>
          <p:cNvPr id="9" name="Řečová bublina: oválný bublinový popisek 8">
            <a:extLst>
              <a:ext uri="{FF2B5EF4-FFF2-40B4-BE49-F238E27FC236}">
                <a16:creationId xmlns:a16="http://schemas.microsoft.com/office/drawing/2014/main" id="{E74BC71E-BD45-413F-8530-DE2BD54A4FF0}"/>
              </a:ext>
            </a:extLst>
          </p:cNvPr>
          <p:cNvSpPr/>
          <p:nvPr/>
        </p:nvSpPr>
        <p:spPr>
          <a:xfrm>
            <a:off x="4656632" y="2050965"/>
            <a:ext cx="2260860" cy="1173299"/>
          </a:xfrm>
          <a:prstGeom prst="wedgeEllipseCallout">
            <a:avLst/>
          </a:prstGeom>
          <a:solidFill>
            <a:srgbClr val="00206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216 zápasů ve 40 hracích dnech </a:t>
            </a:r>
          </a:p>
        </p:txBody>
      </p:sp>
      <p:sp>
        <p:nvSpPr>
          <p:cNvPr id="10" name="Řečová bublina: oválný bublinový popisek 9">
            <a:extLst>
              <a:ext uri="{FF2B5EF4-FFF2-40B4-BE49-F238E27FC236}">
                <a16:creationId xmlns:a16="http://schemas.microsoft.com/office/drawing/2014/main" id="{DC933626-CB1C-4006-BE69-30FCB51EB3A0}"/>
              </a:ext>
            </a:extLst>
          </p:cNvPr>
          <p:cNvSpPr/>
          <p:nvPr/>
        </p:nvSpPr>
        <p:spPr>
          <a:xfrm rot="375721">
            <a:off x="7674415" y="4088522"/>
            <a:ext cx="2441489" cy="1325563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Více než 1500 dětí zapojených do hry</a:t>
            </a:r>
          </a:p>
        </p:txBody>
      </p:sp>
      <p:sp>
        <p:nvSpPr>
          <p:cNvPr id="12" name="Řečová bublina: oválný bublinový popisek 11">
            <a:extLst>
              <a:ext uri="{FF2B5EF4-FFF2-40B4-BE49-F238E27FC236}">
                <a16:creationId xmlns:a16="http://schemas.microsoft.com/office/drawing/2014/main" id="{23C23449-749E-4157-8D9B-FF4DC0E94691}"/>
              </a:ext>
            </a:extLst>
          </p:cNvPr>
          <p:cNvSpPr/>
          <p:nvPr/>
        </p:nvSpPr>
        <p:spPr>
          <a:xfrm>
            <a:off x="4656632" y="4671223"/>
            <a:ext cx="2510553" cy="1742032"/>
          </a:xfrm>
          <a:prstGeom prst="wedgeEllipse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Celosvětová premiéra přímého přenosu z Jr. NBA League</a:t>
            </a:r>
          </a:p>
        </p:txBody>
      </p:sp>
      <p:sp>
        <p:nvSpPr>
          <p:cNvPr id="13" name="Řečová bublina: oválný bublinový popisek 12">
            <a:extLst>
              <a:ext uri="{FF2B5EF4-FFF2-40B4-BE49-F238E27FC236}">
                <a16:creationId xmlns:a16="http://schemas.microsoft.com/office/drawing/2014/main" id="{9E6F5464-0609-4006-BE66-754A797C952E}"/>
              </a:ext>
            </a:extLst>
          </p:cNvPr>
          <p:cNvSpPr/>
          <p:nvPr/>
        </p:nvSpPr>
        <p:spPr>
          <a:xfrm rot="20512215">
            <a:off x="1610673" y="4265249"/>
            <a:ext cx="2441489" cy="1325563"/>
          </a:xfrm>
          <a:prstGeom prst="wedgeEllipse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Kumulovaný dosah příspěvků na FB 180 000</a:t>
            </a:r>
          </a:p>
        </p:txBody>
      </p:sp>
    </p:spTree>
    <p:extLst>
      <p:ext uri="{BB962C8B-B14F-4D97-AF65-F5344CB8AC3E}">
        <p14:creationId xmlns:p14="http://schemas.microsoft.com/office/powerpoint/2010/main" val="26784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Ohlédnutí za ročníkem 2017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25500" y="2079487"/>
            <a:ext cx="10515600" cy="3677614"/>
          </a:xfrm>
        </p:spPr>
        <p:txBody>
          <a:bodyPr/>
          <a:lstStyle/>
          <a:p>
            <a:r>
              <a:rPr lang="cs-CZ" sz="2000" dirty="0"/>
              <a:t>Vítězem druhého ročníku se stala </a:t>
            </a:r>
            <a:r>
              <a:rPr lang="cs-CZ" sz="2000" b="1" dirty="0"/>
              <a:t>ZŠ NOVÝ PORG z Prahy 4 </a:t>
            </a:r>
            <a:r>
              <a:rPr lang="cs-CZ" sz="2000" dirty="0"/>
              <a:t>hrající v dresech </a:t>
            </a:r>
            <a:r>
              <a:rPr lang="cs-CZ" sz="2000" b="1" dirty="0"/>
              <a:t>LOS ANGELES CLIPPERS </a:t>
            </a:r>
          </a:p>
          <a:p>
            <a:r>
              <a:rPr lang="cs-CZ" sz="2000" dirty="0"/>
              <a:t>V průběhu Finálového dne byl oceněn </a:t>
            </a:r>
            <a:r>
              <a:rPr lang="cs-CZ" sz="2000" b="1" dirty="0"/>
              <a:t>ALL STAR TEAM </a:t>
            </a:r>
            <a:r>
              <a:rPr lang="cs-CZ" sz="2000" dirty="0"/>
              <a:t>letošního ročníku a také </a:t>
            </a:r>
            <a:r>
              <a:rPr lang="cs-CZ" sz="2000" b="1" dirty="0"/>
              <a:t>nejlepší hráč a hráčka </a:t>
            </a:r>
            <a:r>
              <a:rPr lang="cs-CZ" sz="2000" dirty="0"/>
              <a:t>dne</a:t>
            </a:r>
            <a:endParaRPr lang="cs-CZ" sz="2000" b="1" dirty="0"/>
          </a:p>
          <a:p>
            <a:r>
              <a:rPr lang="cs-CZ" sz="2000" dirty="0"/>
              <a:t>Show </a:t>
            </a:r>
            <a:r>
              <a:rPr lang="cs-CZ" sz="2000" b="1" dirty="0"/>
              <a:t>mistra světa </a:t>
            </a:r>
            <a:r>
              <a:rPr lang="cs-CZ" sz="2000" dirty="0"/>
              <a:t>ve freestyle footbagu </a:t>
            </a:r>
            <a:r>
              <a:rPr lang="cs-CZ" sz="2000" b="1" dirty="0"/>
              <a:t>Honzy Webera</a:t>
            </a:r>
          </a:p>
          <a:p>
            <a:r>
              <a:rPr lang="cs-CZ" sz="2000" dirty="0"/>
              <a:t>Soutěž ve smečování </a:t>
            </a:r>
            <a:r>
              <a:rPr lang="cs-CZ" sz="2000" b="1" dirty="0"/>
              <a:t>„</a:t>
            </a:r>
            <a:r>
              <a:rPr lang="cs-CZ" sz="2000" b="1" dirty="0" err="1"/>
              <a:t>Dunking</a:t>
            </a:r>
            <a:r>
              <a:rPr lang="cs-CZ" sz="2000" b="1" dirty="0"/>
              <a:t> </a:t>
            </a:r>
            <a:r>
              <a:rPr lang="cs-CZ" sz="2000" b="1" dirty="0" err="1"/>
              <a:t>contest</a:t>
            </a:r>
            <a:r>
              <a:rPr lang="cs-CZ" sz="2000" b="1" dirty="0"/>
              <a:t>“ </a:t>
            </a:r>
            <a:r>
              <a:rPr lang="cs-CZ" sz="2000" dirty="0"/>
              <a:t>ve spolupráci </a:t>
            </a:r>
            <a:r>
              <a:rPr lang="cs-CZ" sz="2000" b="1" dirty="0"/>
              <a:t>s NOVA SPORTEM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257495" y="4430598"/>
            <a:ext cx="2976127" cy="1983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167120" y="4428056"/>
            <a:ext cx="2976127" cy="1984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E4F7A550-DA81-400A-A780-115A9D347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010218" y="5619404"/>
            <a:ext cx="2441489" cy="789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7443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Ohlédnutí za ročníkem 2017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25500" y="2079487"/>
            <a:ext cx="10515600" cy="3677614"/>
          </a:xfrm>
        </p:spPr>
        <p:txBody>
          <a:bodyPr/>
          <a:lstStyle/>
          <a:p>
            <a:r>
              <a:rPr lang="cs-CZ" sz="2000" dirty="0"/>
              <a:t>Opět se podařilo </a:t>
            </a:r>
            <a:r>
              <a:rPr lang="cs-CZ" sz="2000" b="1" dirty="0"/>
              <a:t>vylepšit</a:t>
            </a:r>
            <a:r>
              <a:rPr lang="cs-CZ" sz="2000" dirty="0"/>
              <a:t> individuální i týmové </a:t>
            </a:r>
            <a:r>
              <a:rPr lang="cs-CZ" sz="2000" b="1" dirty="0"/>
              <a:t>ceny</a:t>
            </a:r>
          </a:p>
          <a:p>
            <a:r>
              <a:rPr lang="cs-CZ" sz="2000" b="1" dirty="0"/>
              <a:t>MVP hráč a hráčka </a:t>
            </a:r>
            <a:r>
              <a:rPr lang="cs-CZ" sz="2000" dirty="0"/>
              <a:t>Finálového dne vyhráli </a:t>
            </a:r>
            <a:r>
              <a:rPr lang="cs-CZ" sz="2000" b="1" dirty="0"/>
              <a:t>pobyt na letním kempu Tomáše Satoranského</a:t>
            </a:r>
            <a:r>
              <a:rPr lang="cs-CZ" sz="2000" dirty="0"/>
              <a:t>, českého reprezentanta </a:t>
            </a:r>
            <a:r>
              <a:rPr lang="cs-CZ" sz="2000" b="1" dirty="0"/>
              <a:t>a hráče týmu NBA </a:t>
            </a:r>
            <a:r>
              <a:rPr lang="cs-CZ" sz="2000" dirty="0"/>
              <a:t>Washington </a:t>
            </a:r>
            <a:r>
              <a:rPr lang="cs-CZ" sz="2000" dirty="0" err="1"/>
              <a:t>Wizards</a:t>
            </a:r>
            <a:endParaRPr lang="cs-CZ" sz="2000" dirty="0"/>
          </a:p>
          <a:p>
            <a:r>
              <a:rPr lang="cs-CZ" sz="2000" b="1" dirty="0"/>
              <a:t>Vítězný tým </a:t>
            </a:r>
            <a:r>
              <a:rPr lang="cs-CZ" sz="2000" dirty="0"/>
              <a:t>ZŠ NOVÝ PORG </a:t>
            </a:r>
            <a:r>
              <a:rPr lang="cs-CZ" sz="2000" b="1" dirty="0"/>
              <a:t>odcestuje</a:t>
            </a:r>
            <a:r>
              <a:rPr lang="cs-CZ" sz="2000" dirty="0"/>
              <a:t> v červnu 2018 na pětidenní </a:t>
            </a:r>
            <a:r>
              <a:rPr lang="cs-CZ" sz="2000" b="1" dirty="0"/>
              <a:t>tréninkový kemp do chorvatského Splitu</a:t>
            </a:r>
          </a:p>
          <a:p>
            <a:r>
              <a:rPr lang="cs-CZ" sz="2000" dirty="0"/>
              <a:t>Součástí tohoto kempu je i </a:t>
            </a:r>
            <a:r>
              <a:rPr lang="cs-CZ" sz="2000" b="1" dirty="0"/>
              <a:t>mezinárodní turnaj </a:t>
            </a:r>
            <a:r>
              <a:rPr lang="cs-CZ" sz="2000" dirty="0"/>
              <a:t>stejné věkové kategorie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257648" y="4430598"/>
            <a:ext cx="2975821" cy="1983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167135" y="4428056"/>
            <a:ext cx="2976096" cy="1984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E4F7A550-DA81-400A-A780-115A9D347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010218" y="5619404"/>
            <a:ext cx="2441489" cy="789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178919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šablona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11BC833-1266-40C6-8788-9E8ACDF4936F}" vid="{51667FD0-FD2A-4242-BE5F-2F755B786A0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Prezentace_šablona</Template>
  <TotalTime>1855</TotalTime>
  <Words>1294</Words>
  <Application>Microsoft Office PowerPoint</Application>
  <PresentationFormat>Širokoúhlá obrazovka</PresentationFormat>
  <Paragraphs>212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Open Sans</vt:lpstr>
      <vt:lpstr>Times New Roman</vt:lpstr>
      <vt:lpstr>Prezentace_šablona</vt:lpstr>
      <vt:lpstr>Jr. NBA League a ČEPS Školní basketbalová liga</vt:lpstr>
      <vt:lpstr>Přehled</vt:lpstr>
      <vt:lpstr>Projekt v České republice</vt:lpstr>
      <vt:lpstr>Projekt v České republice</vt:lpstr>
      <vt:lpstr>Ohlédnutí za ročníkem 2017</vt:lpstr>
      <vt:lpstr>Ohlédnutí za ročníkem 2017</vt:lpstr>
      <vt:lpstr>Ohlédnutí za ročníkem 2017</vt:lpstr>
      <vt:lpstr>Ohlédnutí za ročníkem 2017</vt:lpstr>
      <vt:lpstr>Ohlédnutí za ročníkem 2017</vt:lpstr>
      <vt:lpstr>Reference projektu</vt:lpstr>
      <vt:lpstr>Ročník 2018</vt:lpstr>
      <vt:lpstr>Ročník 2018</vt:lpstr>
      <vt:lpstr>Ročník 2018</vt:lpstr>
      <vt:lpstr>Herní pravidla a harmonogram</vt:lpstr>
      <vt:lpstr>Herní pravidla pro ročník 2018</vt:lpstr>
      <vt:lpstr>Harmonogram ročníku 2018</vt:lpstr>
      <vt:lpstr>Pořádání kvalifikace duben - květen</vt:lpstr>
      <vt:lpstr>Pořadatelé Školní basketbalové ligy </vt:lpstr>
      <vt:lpstr>Pořadatelé Školní basketbalové ligy</vt:lpstr>
      <vt:lpstr>Pořádání základní části Jr. NBA League říjen – listopad </vt:lpstr>
      <vt:lpstr>Pořadatelé základní části</vt:lpstr>
      <vt:lpstr>Pořadatelé základní části Jr. NBA League</vt:lpstr>
      <vt:lpstr>Proč se zapojit do projektu?</vt:lpstr>
      <vt:lpstr>Proč se zapojit do projektu?</vt:lpstr>
      <vt:lpstr>Proč se zapojit do projektu?</vt:lpstr>
      <vt:lpstr>Fotogalerie</vt:lpstr>
      <vt:lpstr>Fotogalerie </vt:lpstr>
      <vt:lpstr>Fotogalerie</vt:lpstr>
      <vt:lpstr>Fotogalerie</vt:lpstr>
      <vt:lpstr>Přihlašovací formuláře a webové stránky </vt:lpstr>
      <vt:lpstr>Důležité odkazy</vt:lpstr>
      <vt:lpstr>      Těšíme se na Vaši účast v projektu!   Mgr. Tomáš Pravenec               Jiří Novotný       Event Manager      Koordinátor mládeže ČBF         SPORT INVEST Marketing     Česká basketbalová federace         tomas.pravenec@sport-invest.cz              jnovotny@cbf.cz      +420 723 944 400             +420 777 834 177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SIM</dc:creator>
  <cp:lastModifiedBy>Tomáš Pravenec</cp:lastModifiedBy>
  <cp:revision>204</cp:revision>
  <dcterms:created xsi:type="dcterms:W3CDTF">2016-12-19T07:45:04Z</dcterms:created>
  <dcterms:modified xsi:type="dcterms:W3CDTF">2018-02-05T14:09:41Z</dcterms:modified>
</cp:coreProperties>
</file>